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theme/themeOverride7.xml" ContentType="application/vnd.openxmlformats-officedocument.themeOverride+xml"/>
  <Override PartName="/ppt/theme/themeOverride8.xml" ContentType="application/vnd.openxmlformats-officedocument.themeOverr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rawing1.xml" ContentType="application/vnd.ms-office.drawingml.diagramDrawing+xml"/>
  <Override PartName="/ppt/theme/themeOverride10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theme/themeOverride9.xml" ContentType="application/vnd.openxmlformats-officedocument.themeOverr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60" r:id="rId2"/>
    <p:sldId id="261" r:id="rId3"/>
    <p:sldId id="267" r:id="rId4"/>
    <p:sldId id="278" r:id="rId5"/>
    <p:sldId id="280" r:id="rId6"/>
    <p:sldId id="283" r:id="rId7"/>
    <p:sldId id="281" r:id="rId8"/>
    <p:sldId id="276" r:id="rId9"/>
    <p:sldId id="284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25D8C5-5A3D-40B1-839D-31654BD084F3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071EDD61-6D22-402A-B97C-AF8839AE96B5}">
      <dgm:prSet phldrT="[Text]"/>
      <dgm:spPr/>
      <dgm:t>
        <a:bodyPr/>
        <a:lstStyle/>
        <a:p>
          <a:r>
            <a:rPr lang="en-US" dirty="0" smtClean="0">
              <a:latin typeface="Aharoni" pitchFamily="2" charset="-79"/>
              <a:cs typeface="Aharoni" pitchFamily="2" charset="-79"/>
            </a:rPr>
            <a:t>From activists to service organizations</a:t>
          </a:r>
          <a:endParaRPr lang="en-US" dirty="0">
            <a:latin typeface="Aharoni" pitchFamily="2" charset="-79"/>
            <a:cs typeface="Aharoni" pitchFamily="2" charset="-79"/>
          </a:endParaRPr>
        </a:p>
      </dgm:t>
    </dgm:pt>
    <dgm:pt modelId="{E636A016-4A82-4F2B-A9E6-FE27B3D0F172}" type="parTrans" cxnId="{183B3664-8C85-4C91-B9AE-E599A797D61E}">
      <dgm:prSet/>
      <dgm:spPr/>
      <dgm:t>
        <a:bodyPr/>
        <a:lstStyle/>
        <a:p>
          <a:endParaRPr lang="en-US"/>
        </a:p>
      </dgm:t>
    </dgm:pt>
    <dgm:pt modelId="{1C6CF2A4-929C-4C51-8445-615720A26110}" type="sibTrans" cxnId="{183B3664-8C85-4C91-B9AE-E599A797D61E}">
      <dgm:prSet/>
      <dgm:spPr/>
      <dgm:t>
        <a:bodyPr/>
        <a:lstStyle/>
        <a:p>
          <a:endParaRPr lang="en-US"/>
        </a:p>
      </dgm:t>
    </dgm:pt>
    <dgm:pt modelId="{36DC827B-26DA-4C9C-85D3-04C7D4CE5366}">
      <dgm:prSet phldrT="[Text]"/>
      <dgm:spPr/>
      <dgm:t>
        <a:bodyPr/>
        <a:lstStyle/>
        <a:p>
          <a:r>
            <a:rPr lang="en-US" dirty="0" smtClean="0">
              <a:latin typeface="Aharoni" pitchFamily="2" charset="-79"/>
              <a:cs typeface="Aharoni" pitchFamily="2" charset="-79"/>
            </a:rPr>
            <a:t>Community Health Centers</a:t>
          </a:r>
          <a:endParaRPr lang="en-US" dirty="0">
            <a:latin typeface="Aharoni" pitchFamily="2" charset="-79"/>
            <a:cs typeface="Aharoni" pitchFamily="2" charset="-79"/>
          </a:endParaRPr>
        </a:p>
      </dgm:t>
    </dgm:pt>
    <dgm:pt modelId="{54F21E66-F99E-4692-8091-72E85A83F9A2}" type="parTrans" cxnId="{049540E4-1332-46A3-BAA1-01125B2D2FA8}">
      <dgm:prSet/>
      <dgm:spPr/>
      <dgm:t>
        <a:bodyPr/>
        <a:lstStyle/>
        <a:p>
          <a:endParaRPr lang="en-US"/>
        </a:p>
      </dgm:t>
    </dgm:pt>
    <dgm:pt modelId="{80CFB978-DD48-4C3F-9029-EC6E2B5EC230}" type="sibTrans" cxnId="{049540E4-1332-46A3-BAA1-01125B2D2FA8}">
      <dgm:prSet/>
      <dgm:spPr/>
      <dgm:t>
        <a:bodyPr/>
        <a:lstStyle/>
        <a:p>
          <a:endParaRPr lang="en-US"/>
        </a:p>
      </dgm:t>
    </dgm:pt>
    <dgm:pt modelId="{CFF1311C-F103-4CA3-B3B3-D7C2F104C30E}">
      <dgm:prSet phldrT="[Text]"/>
      <dgm:spPr/>
      <dgm:t>
        <a:bodyPr/>
        <a:lstStyle/>
        <a:p>
          <a:r>
            <a:rPr lang="en-US" dirty="0" smtClean="0">
              <a:latin typeface="Aharoni" pitchFamily="2" charset="-79"/>
              <a:cs typeface="Aharoni" pitchFamily="2" charset="-79"/>
            </a:rPr>
            <a:t>AIDS</a:t>
          </a:r>
          <a:endParaRPr lang="en-US" dirty="0">
            <a:latin typeface="Aharoni" pitchFamily="2" charset="-79"/>
            <a:cs typeface="Aharoni" pitchFamily="2" charset="-79"/>
          </a:endParaRPr>
        </a:p>
      </dgm:t>
    </dgm:pt>
    <dgm:pt modelId="{9A6EFA5A-59AD-4538-8D47-977F0AD0CC46}" type="parTrans" cxnId="{67A07851-6575-4D82-87E4-ACAC19FF32F2}">
      <dgm:prSet/>
      <dgm:spPr/>
      <dgm:t>
        <a:bodyPr/>
        <a:lstStyle/>
        <a:p>
          <a:endParaRPr lang="en-US"/>
        </a:p>
      </dgm:t>
    </dgm:pt>
    <dgm:pt modelId="{97124281-28D0-4661-BBCB-8D7D63BFCFFB}" type="sibTrans" cxnId="{67A07851-6575-4D82-87E4-ACAC19FF32F2}">
      <dgm:prSet/>
      <dgm:spPr/>
      <dgm:t>
        <a:bodyPr/>
        <a:lstStyle/>
        <a:p>
          <a:endParaRPr lang="en-US"/>
        </a:p>
      </dgm:t>
    </dgm:pt>
    <dgm:pt modelId="{921C9E22-B940-42EF-AE2F-29FE8AB628DE}" type="pres">
      <dgm:prSet presAssocID="{1F25D8C5-5A3D-40B1-839D-31654BD084F3}" presName="compositeShape" presStyleCnt="0">
        <dgm:presLayoutVars>
          <dgm:chMax val="7"/>
          <dgm:dir/>
          <dgm:resizeHandles val="exact"/>
        </dgm:presLayoutVars>
      </dgm:prSet>
      <dgm:spPr/>
    </dgm:pt>
    <dgm:pt modelId="{455D746B-CBCC-409B-A616-F1A99ECC9DF4}" type="pres">
      <dgm:prSet presAssocID="{071EDD61-6D22-402A-B97C-AF8839AE96B5}" presName="circ1" presStyleLbl="vennNode1" presStyleIdx="0" presStyleCnt="3"/>
      <dgm:spPr/>
      <dgm:t>
        <a:bodyPr/>
        <a:lstStyle/>
        <a:p>
          <a:endParaRPr lang="en-US"/>
        </a:p>
      </dgm:t>
    </dgm:pt>
    <dgm:pt modelId="{F1D52480-8B2B-425E-B362-52FA1D83C9FF}" type="pres">
      <dgm:prSet presAssocID="{071EDD61-6D22-402A-B97C-AF8839AE96B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76EDE1-F8F0-4CDA-8420-CB01BA0E8F5A}" type="pres">
      <dgm:prSet presAssocID="{36DC827B-26DA-4C9C-85D3-04C7D4CE5366}" presName="circ2" presStyleLbl="vennNode1" presStyleIdx="1" presStyleCnt="3"/>
      <dgm:spPr/>
      <dgm:t>
        <a:bodyPr/>
        <a:lstStyle/>
        <a:p>
          <a:endParaRPr lang="en-US"/>
        </a:p>
      </dgm:t>
    </dgm:pt>
    <dgm:pt modelId="{336A9DF3-643E-4CD9-96A1-66CE917E2DFC}" type="pres">
      <dgm:prSet presAssocID="{36DC827B-26DA-4C9C-85D3-04C7D4CE536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0EEA24-A812-451F-AD8B-D27CA29841D6}" type="pres">
      <dgm:prSet presAssocID="{CFF1311C-F103-4CA3-B3B3-D7C2F104C30E}" presName="circ3" presStyleLbl="vennNode1" presStyleIdx="2" presStyleCnt="3"/>
      <dgm:spPr/>
      <dgm:t>
        <a:bodyPr/>
        <a:lstStyle/>
        <a:p>
          <a:endParaRPr lang="en-US"/>
        </a:p>
      </dgm:t>
    </dgm:pt>
    <dgm:pt modelId="{35E762FA-9A44-4823-B9A1-790AA25CA8F5}" type="pres">
      <dgm:prSet presAssocID="{CFF1311C-F103-4CA3-B3B3-D7C2F104C30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E9CE7E-56B5-461B-96EA-2B3D9464702B}" type="presOf" srcId="{071EDD61-6D22-402A-B97C-AF8839AE96B5}" destId="{F1D52480-8B2B-425E-B362-52FA1D83C9FF}" srcOrd="1" destOrd="0" presId="urn:microsoft.com/office/officeart/2005/8/layout/venn1"/>
    <dgm:cxn modelId="{EBDFE6E5-F5CF-40C6-96E2-8E71F7F494C6}" type="presOf" srcId="{CFF1311C-F103-4CA3-B3B3-D7C2F104C30E}" destId="{35E762FA-9A44-4823-B9A1-790AA25CA8F5}" srcOrd="1" destOrd="0" presId="urn:microsoft.com/office/officeart/2005/8/layout/venn1"/>
    <dgm:cxn modelId="{EC383AF4-6739-479B-9E6A-D16B779D9AEC}" type="presOf" srcId="{36DC827B-26DA-4C9C-85D3-04C7D4CE5366}" destId="{AE76EDE1-F8F0-4CDA-8420-CB01BA0E8F5A}" srcOrd="0" destOrd="0" presId="urn:microsoft.com/office/officeart/2005/8/layout/venn1"/>
    <dgm:cxn modelId="{07F0D26B-3852-4E08-BC7E-C434525566BE}" type="presOf" srcId="{CFF1311C-F103-4CA3-B3B3-D7C2F104C30E}" destId="{5E0EEA24-A812-451F-AD8B-D27CA29841D6}" srcOrd="0" destOrd="0" presId="urn:microsoft.com/office/officeart/2005/8/layout/venn1"/>
    <dgm:cxn modelId="{049540E4-1332-46A3-BAA1-01125B2D2FA8}" srcId="{1F25D8C5-5A3D-40B1-839D-31654BD084F3}" destId="{36DC827B-26DA-4C9C-85D3-04C7D4CE5366}" srcOrd="1" destOrd="0" parTransId="{54F21E66-F99E-4692-8091-72E85A83F9A2}" sibTransId="{80CFB978-DD48-4C3F-9029-EC6E2B5EC230}"/>
    <dgm:cxn modelId="{9A43C77B-14BA-45F3-8FE4-EFE6739A38A7}" type="presOf" srcId="{1F25D8C5-5A3D-40B1-839D-31654BD084F3}" destId="{921C9E22-B940-42EF-AE2F-29FE8AB628DE}" srcOrd="0" destOrd="0" presId="urn:microsoft.com/office/officeart/2005/8/layout/venn1"/>
    <dgm:cxn modelId="{183B3664-8C85-4C91-B9AE-E599A797D61E}" srcId="{1F25D8C5-5A3D-40B1-839D-31654BD084F3}" destId="{071EDD61-6D22-402A-B97C-AF8839AE96B5}" srcOrd="0" destOrd="0" parTransId="{E636A016-4A82-4F2B-A9E6-FE27B3D0F172}" sibTransId="{1C6CF2A4-929C-4C51-8445-615720A26110}"/>
    <dgm:cxn modelId="{67A07851-6575-4D82-87E4-ACAC19FF32F2}" srcId="{1F25D8C5-5A3D-40B1-839D-31654BD084F3}" destId="{CFF1311C-F103-4CA3-B3B3-D7C2F104C30E}" srcOrd="2" destOrd="0" parTransId="{9A6EFA5A-59AD-4538-8D47-977F0AD0CC46}" sibTransId="{97124281-28D0-4661-BBCB-8D7D63BFCFFB}"/>
    <dgm:cxn modelId="{DDCAE174-8425-4F73-BFE7-A48D6A0395FE}" type="presOf" srcId="{071EDD61-6D22-402A-B97C-AF8839AE96B5}" destId="{455D746B-CBCC-409B-A616-F1A99ECC9DF4}" srcOrd="0" destOrd="0" presId="urn:microsoft.com/office/officeart/2005/8/layout/venn1"/>
    <dgm:cxn modelId="{0D0414C2-DF4F-441D-BE55-EB80281C7029}" type="presOf" srcId="{36DC827B-26DA-4C9C-85D3-04C7D4CE5366}" destId="{336A9DF3-643E-4CD9-96A1-66CE917E2DFC}" srcOrd="1" destOrd="0" presId="urn:microsoft.com/office/officeart/2005/8/layout/venn1"/>
    <dgm:cxn modelId="{2AC7EC8D-300D-4CE2-9E24-A50A88D15DB9}" type="presParOf" srcId="{921C9E22-B940-42EF-AE2F-29FE8AB628DE}" destId="{455D746B-CBCC-409B-A616-F1A99ECC9DF4}" srcOrd="0" destOrd="0" presId="urn:microsoft.com/office/officeart/2005/8/layout/venn1"/>
    <dgm:cxn modelId="{D55B18AF-1399-4AE5-8AE8-9846428D384C}" type="presParOf" srcId="{921C9E22-B940-42EF-AE2F-29FE8AB628DE}" destId="{F1D52480-8B2B-425E-B362-52FA1D83C9FF}" srcOrd="1" destOrd="0" presId="urn:microsoft.com/office/officeart/2005/8/layout/venn1"/>
    <dgm:cxn modelId="{FAA78CE7-5D2A-4D64-91DC-C14EF26423A9}" type="presParOf" srcId="{921C9E22-B940-42EF-AE2F-29FE8AB628DE}" destId="{AE76EDE1-F8F0-4CDA-8420-CB01BA0E8F5A}" srcOrd="2" destOrd="0" presId="urn:microsoft.com/office/officeart/2005/8/layout/venn1"/>
    <dgm:cxn modelId="{DF387106-2217-456B-944B-B2ED7ABCA0BF}" type="presParOf" srcId="{921C9E22-B940-42EF-AE2F-29FE8AB628DE}" destId="{336A9DF3-643E-4CD9-96A1-66CE917E2DFC}" srcOrd="3" destOrd="0" presId="urn:microsoft.com/office/officeart/2005/8/layout/venn1"/>
    <dgm:cxn modelId="{5943757F-FC8B-4C94-A78A-84CA6C225FE6}" type="presParOf" srcId="{921C9E22-B940-42EF-AE2F-29FE8AB628DE}" destId="{5E0EEA24-A812-451F-AD8B-D27CA29841D6}" srcOrd="4" destOrd="0" presId="urn:microsoft.com/office/officeart/2005/8/layout/venn1"/>
    <dgm:cxn modelId="{4B475222-FA82-49C8-BCBC-B6F5A72826AF}" type="presParOf" srcId="{921C9E22-B940-42EF-AE2F-29FE8AB628DE}" destId="{35E762FA-9A44-4823-B9A1-790AA25CA8F5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5D746B-CBCC-409B-A616-F1A99ECC9DF4}">
      <dsp:nvSpPr>
        <dsp:cNvPr id="0" name=""/>
        <dsp:cNvSpPr/>
      </dsp:nvSpPr>
      <dsp:spPr>
        <a:xfrm>
          <a:off x="2125979" y="73342"/>
          <a:ext cx="3520440" cy="35204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latin typeface="Aharoni" pitchFamily="2" charset="-79"/>
              <a:cs typeface="Aharoni" pitchFamily="2" charset="-79"/>
            </a:rPr>
            <a:t>From activists to service organizations</a:t>
          </a:r>
          <a:endParaRPr lang="en-US" sz="3100" kern="1200" dirty="0">
            <a:latin typeface="Aharoni" pitchFamily="2" charset="-79"/>
            <a:cs typeface="Aharoni" pitchFamily="2" charset="-79"/>
          </a:endParaRPr>
        </a:p>
      </dsp:txBody>
      <dsp:txXfrm>
        <a:off x="2595372" y="689419"/>
        <a:ext cx="2581656" cy="1584198"/>
      </dsp:txXfrm>
    </dsp:sp>
    <dsp:sp modelId="{AE76EDE1-F8F0-4CDA-8420-CB01BA0E8F5A}">
      <dsp:nvSpPr>
        <dsp:cNvPr id="0" name=""/>
        <dsp:cNvSpPr/>
      </dsp:nvSpPr>
      <dsp:spPr>
        <a:xfrm>
          <a:off x="3396272" y="2273617"/>
          <a:ext cx="3520440" cy="35204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latin typeface="Aharoni" pitchFamily="2" charset="-79"/>
              <a:cs typeface="Aharoni" pitchFamily="2" charset="-79"/>
            </a:rPr>
            <a:t>Community Health Centers</a:t>
          </a:r>
          <a:endParaRPr lang="en-US" sz="3100" kern="1200" dirty="0">
            <a:latin typeface="Aharoni" pitchFamily="2" charset="-79"/>
            <a:cs typeface="Aharoni" pitchFamily="2" charset="-79"/>
          </a:endParaRPr>
        </a:p>
      </dsp:txBody>
      <dsp:txXfrm>
        <a:off x="4472940" y="3183064"/>
        <a:ext cx="2112264" cy="1936242"/>
      </dsp:txXfrm>
    </dsp:sp>
    <dsp:sp modelId="{5E0EEA24-A812-451F-AD8B-D27CA29841D6}">
      <dsp:nvSpPr>
        <dsp:cNvPr id="0" name=""/>
        <dsp:cNvSpPr/>
      </dsp:nvSpPr>
      <dsp:spPr>
        <a:xfrm>
          <a:off x="855687" y="2273617"/>
          <a:ext cx="3520440" cy="35204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latin typeface="Aharoni" pitchFamily="2" charset="-79"/>
              <a:cs typeface="Aharoni" pitchFamily="2" charset="-79"/>
            </a:rPr>
            <a:t>AIDS</a:t>
          </a:r>
          <a:endParaRPr lang="en-US" sz="3100" kern="1200" dirty="0">
            <a:latin typeface="Aharoni" pitchFamily="2" charset="-79"/>
            <a:cs typeface="Aharoni" pitchFamily="2" charset="-79"/>
          </a:endParaRPr>
        </a:p>
      </dsp:txBody>
      <dsp:txXfrm>
        <a:off x="1187196" y="3183064"/>
        <a:ext cx="2112264" cy="19362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8EA4F-8FDD-4120-8C0F-299F23E13A66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63D17-D555-414F-831C-D224F41DC8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28600" y="6375400"/>
            <a:ext cx="3429000" cy="374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228600" y="1752600"/>
            <a:ext cx="8001000" cy="4419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 advClick="0" advTm="8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2" y="76200"/>
            <a:ext cx="8001001" cy="1143000"/>
          </a:xfrm>
        </p:spPr>
        <p:txBody>
          <a:bodyPr/>
          <a:lstStyle>
            <a:lvl1pPr>
              <a:defRPr>
                <a:solidFill>
                  <a:schemeClr val="bg1">
                    <a:lumMod val="9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28600" y="6375400"/>
            <a:ext cx="3429000" cy="374650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chemeClr val="bg2"/>
                </a:solidFill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Content Placeholder 6"/>
          <p:cNvSpPr>
            <a:spLocks noGrp="1"/>
          </p:cNvSpPr>
          <p:nvPr>
            <p:ph sz="quarter" idx="11"/>
          </p:nvPr>
        </p:nvSpPr>
        <p:spPr>
          <a:xfrm>
            <a:off x="228600" y="1752600"/>
            <a:ext cx="8001000" cy="4419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 advClick="0" advTm="8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28600" y="6375400"/>
            <a:ext cx="3429000" cy="374650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chemeClr val="bg2"/>
                </a:solidFill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Content Placeholder 6"/>
          <p:cNvSpPr>
            <a:spLocks noGrp="1"/>
          </p:cNvSpPr>
          <p:nvPr>
            <p:ph sz="quarter" idx="11"/>
          </p:nvPr>
        </p:nvSpPr>
        <p:spPr>
          <a:xfrm>
            <a:off x="228600" y="1752600"/>
            <a:ext cx="8001000" cy="4419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 advClick="0" advTm="8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A86D34-86AD-4F84-A594-8CB631F20A9D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C83088-B98B-4452-86F3-DB968CE80E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/>
          </p:cNvSpPr>
          <p:nvPr/>
        </p:nvSpPr>
        <p:spPr>
          <a:xfrm>
            <a:off x="0" y="6273800"/>
            <a:ext cx="9144000" cy="593725"/>
          </a:xfrm>
          <a:prstGeom prst="rect">
            <a:avLst/>
          </a:prstGeom>
          <a:solidFill>
            <a:schemeClr val="accent5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2" charset="-128"/>
            </a:endParaRPr>
          </a:p>
        </p:txBody>
      </p:sp>
      <p:sp>
        <p:nvSpPr>
          <p:cNvPr id="3075" name="Title Placeholder 1"/>
          <p:cNvSpPr>
            <a:spLocks noGrp="1" noChangeAspect="1"/>
          </p:cNvSpPr>
          <p:nvPr>
            <p:ph type="title"/>
          </p:nvPr>
        </p:nvSpPr>
        <p:spPr bwMode="auto">
          <a:xfrm>
            <a:off x="228600" y="762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8305800" y="0"/>
            <a:ext cx="838200" cy="6856413"/>
          </a:xfrm>
          <a:prstGeom prst="rect">
            <a:avLst/>
          </a:prstGeom>
          <a:solidFill>
            <a:schemeClr val="tx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12" charset="-128"/>
            </a:endParaRPr>
          </a:p>
        </p:txBody>
      </p:sp>
      <p:pic>
        <p:nvPicPr>
          <p:cNvPr id="3077" name="Picture 2" descr="\\files\SharedDocs\AdminServices\Development\Publications\2008_UW_Libraries_Logos\libraries_globe.jpg"/>
          <p:cNvPicPr>
            <a:picLocks noChangeAspect="1" noChangeArrowheads="1"/>
          </p:cNvPicPr>
          <p:nvPr/>
        </p:nvPicPr>
        <p:blipFill>
          <a:blip r:embed="rId6" cstate="print"/>
          <a:srcRect l="9390" r="3130"/>
          <a:stretch>
            <a:fillRect/>
          </a:stretch>
        </p:blipFill>
        <p:spPr bwMode="auto">
          <a:xfrm>
            <a:off x="8305800" y="6311900"/>
            <a:ext cx="104775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Isosceles Triangle 10"/>
          <p:cNvSpPr/>
          <p:nvPr/>
        </p:nvSpPr>
        <p:spPr>
          <a:xfrm rot="5400000">
            <a:off x="-177007" y="6450807"/>
            <a:ext cx="582613" cy="228600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334000" y="5943600"/>
            <a:ext cx="25146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/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9538" y="5759450"/>
            <a:ext cx="72866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4" name="Picture 4" descr="\\files\SharedDocs\AdminServices\Libraries Communications\communications\logos\type_only_white_goldW copy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86602" y="4114800"/>
            <a:ext cx="3267075" cy="53340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</p:pic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375400"/>
            <a:ext cx="3429000" cy="374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bg2"/>
                </a:solidFill>
                <a:latin typeface="Verdana" pitchFamily="34" charset="0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 spd="med" advClick="0" advTm="8000"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Gill Sans MT Condensed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Gill Sans MT Condensed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Gill Sans MT Condensed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Gill Sans MT Condensed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Gill Sans MT Condensed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Gill Sans MT Condensed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Gill Sans MT Condensed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Gill Sans MT Condensed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Gill Sans MT Condense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447800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Literature reviews: strategies and sources </a:t>
            </a:r>
            <a:endParaRPr lang="en-US" sz="6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09600" y="2971800"/>
            <a:ext cx="8229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Emily Keller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smtClean="0">
                <a:solidFill>
                  <a:schemeClr val="accent1"/>
                </a:solidFill>
                <a:latin typeface="Aharoni" pitchFamily="2" charset="-79"/>
                <a:ea typeface="+mj-ea"/>
                <a:cs typeface="Aharoni" pitchFamily="2" charset="-79"/>
              </a:rPr>
              <a:t>Political science and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smtClean="0">
                <a:solidFill>
                  <a:schemeClr val="accent1"/>
                </a:solidFill>
                <a:latin typeface="Aharoni" pitchFamily="2" charset="-79"/>
                <a:ea typeface="+mj-ea"/>
                <a:cs typeface="Aharoni" pitchFamily="2" charset="-79"/>
              </a:rPr>
              <a:t>public affairs librarian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emkeller@uw.edu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sz="quarter" idx="1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04800"/>
            <a:ext cx="7010400" cy="5678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2667000"/>
          </a:xfrm>
        </p:spPr>
        <p:txBody>
          <a:bodyPr>
            <a:noAutofit/>
          </a:bodyPr>
          <a:lstStyle/>
          <a:p>
            <a:r>
              <a:rPr lang="en-US" sz="7500" dirty="0" smtClean="0">
                <a:latin typeface="Aharoni" pitchFamily="2" charset="-79"/>
                <a:cs typeface="Aharoni" pitchFamily="2" charset="-79"/>
              </a:rPr>
              <a:t>What is a </a:t>
            </a:r>
            <a:br>
              <a:rPr lang="en-US" sz="7500" dirty="0" smtClean="0">
                <a:latin typeface="Aharoni" pitchFamily="2" charset="-79"/>
                <a:cs typeface="Aharoni" pitchFamily="2" charset="-79"/>
              </a:rPr>
            </a:br>
            <a:r>
              <a:rPr lang="en-US" sz="7500" dirty="0" smtClean="0">
                <a:latin typeface="Aharoni" pitchFamily="2" charset="-79"/>
                <a:cs typeface="Aharoni" pitchFamily="2" charset="-79"/>
              </a:rPr>
              <a:t>literature </a:t>
            </a:r>
            <a:br>
              <a:rPr lang="en-US" sz="7500" dirty="0" smtClean="0">
                <a:latin typeface="Aharoni" pitchFamily="2" charset="-79"/>
                <a:cs typeface="Aharoni" pitchFamily="2" charset="-79"/>
              </a:rPr>
            </a:br>
            <a:r>
              <a:rPr lang="en-US" sz="7500" dirty="0" smtClean="0">
                <a:latin typeface="Aharoni" pitchFamily="2" charset="-79"/>
                <a:cs typeface="Aharoni" pitchFamily="2" charset="-79"/>
              </a:rPr>
              <a:t>review?</a:t>
            </a:r>
            <a:endParaRPr lang="en-US" sz="75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P9004034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0153" y="381000"/>
            <a:ext cx="6855024" cy="5488307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447800"/>
          </a:xfrm>
        </p:spPr>
        <p:txBody>
          <a:bodyPr>
            <a:noAutofit/>
          </a:bodyPr>
          <a:lstStyle/>
          <a:p>
            <a:r>
              <a:rPr lang="en-US" sz="10000" dirty="0" smtClean="0">
                <a:latin typeface="Aharoni" pitchFamily="2" charset="-79"/>
                <a:cs typeface="Aharoni" pitchFamily="2" charset="-79"/>
              </a:rPr>
              <a:t>Strategies</a:t>
            </a:r>
            <a:endParaRPr lang="en-US" sz="100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447800"/>
          </a:xfrm>
        </p:spPr>
        <p:txBody>
          <a:bodyPr>
            <a:noAutofit/>
          </a:bodyPr>
          <a:lstStyle/>
          <a:p>
            <a:r>
              <a:rPr lang="en-US" sz="10000" dirty="0" smtClean="0">
                <a:latin typeface="Aharoni" pitchFamily="2" charset="-79"/>
                <a:cs typeface="Aharoni" pitchFamily="2" charset="-79"/>
              </a:rPr>
              <a:t>Map out your topic</a:t>
            </a:r>
            <a:endParaRPr lang="en-US" sz="100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304800" y="228600"/>
          <a:ext cx="77724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447800"/>
          </a:xfrm>
        </p:spPr>
        <p:txBody>
          <a:bodyPr>
            <a:noAutofit/>
          </a:bodyPr>
          <a:lstStyle/>
          <a:p>
            <a:r>
              <a:rPr lang="en-US" sz="7500" dirty="0" smtClean="0">
                <a:latin typeface="Aharoni" pitchFamily="2" charset="-79"/>
                <a:cs typeface="Aharoni" pitchFamily="2" charset="-79"/>
              </a:rPr>
              <a:t>Who has already done the work for you?</a:t>
            </a:r>
            <a:endParaRPr lang="en-US" sz="75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1295400"/>
            <a:ext cx="8382000" cy="1828800"/>
          </a:xfrm>
        </p:spPr>
        <p:txBody>
          <a:bodyPr>
            <a:noAutofit/>
          </a:bodyPr>
          <a:lstStyle/>
          <a:p>
            <a:r>
              <a:rPr lang="en-US" sz="5000" dirty="0" smtClean="0">
                <a:latin typeface="Aharoni" pitchFamily="2" charset="-79"/>
                <a:cs typeface="Aharoni" pitchFamily="2" charset="-79"/>
              </a:rPr>
              <a:t>guides.lib.washington.edu/</a:t>
            </a:r>
            <a:br>
              <a:rPr lang="en-US" sz="5000" dirty="0" smtClean="0">
                <a:latin typeface="Aharoni" pitchFamily="2" charset="-79"/>
                <a:cs typeface="Aharoni" pitchFamily="2" charset="-79"/>
              </a:rPr>
            </a:br>
            <a:r>
              <a:rPr lang="en-US" sz="5000" dirty="0" err="1" smtClean="0">
                <a:latin typeface="Aharoni" pitchFamily="2" charset="-79"/>
                <a:cs typeface="Aharoni" pitchFamily="2" charset="-79"/>
              </a:rPr>
              <a:t>dplitreview</a:t>
            </a:r>
            <a:endParaRPr lang="en-US" sz="50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447800"/>
          </a:xfrm>
        </p:spPr>
        <p:txBody>
          <a:bodyPr>
            <a:noAutofit/>
          </a:bodyPr>
          <a:lstStyle/>
          <a:p>
            <a:r>
              <a:rPr lang="en-US" sz="7500" dirty="0" smtClean="0">
                <a:latin typeface="Aharoni" pitchFamily="2" charset="-79"/>
                <a:cs typeface="Aharoni" pitchFamily="2" charset="-79"/>
              </a:rPr>
              <a:t>Choose a boutique database</a:t>
            </a:r>
            <a:endParaRPr lang="en-US" sz="75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wlibraries3">
  <a:themeElements>
    <a:clrScheme name="libraries">
      <a:dk1>
        <a:srgbClr val="39275B"/>
      </a:dk1>
      <a:lt1>
        <a:srgbClr val="FFFAD7"/>
      </a:lt1>
      <a:dk2>
        <a:srgbClr val="144281"/>
      </a:dk2>
      <a:lt2>
        <a:srgbClr val="EAEAEA"/>
      </a:lt2>
      <a:accent1>
        <a:srgbClr val="5B8F22"/>
      </a:accent1>
      <a:accent2>
        <a:srgbClr val="144281"/>
      </a:accent2>
      <a:accent3>
        <a:srgbClr val="EBB700"/>
      </a:accent3>
      <a:accent4>
        <a:srgbClr val="9EC3DE"/>
      </a:accent4>
      <a:accent5>
        <a:srgbClr val="E37522"/>
      </a:accent5>
      <a:accent6>
        <a:srgbClr val="B2B2B2"/>
      </a:accent6>
      <a:hlink>
        <a:srgbClr val="0000FF"/>
      </a:hlink>
      <a:folHlink>
        <a:srgbClr val="800080"/>
      </a:folHlink>
    </a:clrScheme>
    <a:fontScheme name="Custom 1">
      <a:majorFont>
        <a:latin typeface="Gill Sans MT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ibraries">
    <a:dk1>
      <a:srgbClr val="39275B"/>
    </a:dk1>
    <a:lt1>
      <a:srgbClr val="FFFAD7"/>
    </a:lt1>
    <a:dk2>
      <a:srgbClr val="144281"/>
    </a:dk2>
    <a:lt2>
      <a:srgbClr val="EAEAEA"/>
    </a:lt2>
    <a:accent1>
      <a:srgbClr val="5B8F22"/>
    </a:accent1>
    <a:accent2>
      <a:srgbClr val="144281"/>
    </a:accent2>
    <a:accent3>
      <a:srgbClr val="EBB700"/>
    </a:accent3>
    <a:accent4>
      <a:srgbClr val="9EC3DE"/>
    </a:accent4>
    <a:accent5>
      <a:srgbClr val="E37522"/>
    </a:accent5>
    <a:accent6>
      <a:srgbClr val="B2B2B2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libraries">
    <a:dk1>
      <a:srgbClr val="39275B"/>
    </a:dk1>
    <a:lt1>
      <a:srgbClr val="FFFAD7"/>
    </a:lt1>
    <a:dk2>
      <a:srgbClr val="144281"/>
    </a:dk2>
    <a:lt2>
      <a:srgbClr val="EAEAEA"/>
    </a:lt2>
    <a:accent1>
      <a:srgbClr val="5B8F22"/>
    </a:accent1>
    <a:accent2>
      <a:srgbClr val="144281"/>
    </a:accent2>
    <a:accent3>
      <a:srgbClr val="EBB700"/>
    </a:accent3>
    <a:accent4>
      <a:srgbClr val="9EC3DE"/>
    </a:accent4>
    <a:accent5>
      <a:srgbClr val="E37522"/>
    </a:accent5>
    <a:accent6>
      <a:srgbClr val="B2B2B2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libraries">
    <a:dk1>
      <a:srgbClr val="39275B"/>
    </a:dk1>
    <a:lt1>
      <a:srgbClr val="FFFAD7"/>
    </a:lt1>
    <a:dk2>
      <a:srgbClr val="144281"/>
    </a:dk2>
    <a:lt2>
      <a:srgbClr val="EAEAEA"/>
    </a:lt2>
    <a:accent1>
      <a:srgbClr val="5B8F22"/>
    </a:accent1>
    <a:accent2>
      <a:srgbClr val="144281"/>
    </a:accent2>
    <a:accent3>
      <a:srgbClr val="EBB700"/>
    </a:accent3>
    <a:accent4>
      <a:srgbClr val="9EC3DE"/>
    </a:accent4>
    <a:accent5>
      <a:srgbClr val="E37522"/>
    </a:accent5>
    <a:accent6>
      <a:srgbClr val="B2B2B2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libraries">
    <a:dk1>
      <a:srgbClr val="39275B"/>
    </a:dk1>
    <a:lt1>
      <a:srgbClr val="FFFAD7"/>
    </a:lt1>
    <a:dk2>
      <a:srgbClr val="144281"/>
    </a:dk2>
    <a:lt2>
      <a:srgbClr val="EAEAEA"/>
    </a:lt2>
    <a:accent1>
      <a:srgbClr val="5B8F22"/>
    </a:accent1>
    <a:accent2>
      <a:srgbClr val="144281"/>
    </a:accent2>
    <a:accent3>
      <a:srgbClr val="EBB700"/>
    </a:accent3>
    <a:accent4>
      <a:srgbClr val="9EC3DE"/>
    </a:accent4>
    <a:accent5>
      <a:srgbClr val="E37522"/>
    </a:accent5>
    <a:accent6>
      <a:srgbClr val="B2B2B2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libraries">
    <a:dk1>
      <a:srgbClr val="39275B"/>
    </a:dk1>
    <a:lt1>
      <a:srgbClr val="FFFAD7"/>
    </a:lt1>
    <a:dk2>
      <a:srgbClr val="144281"/>
    </a:dk2>
    <a:lt2>
      <a:srgbClr val="EAEAEA"/>
    </a:lt2>
    <a:accent1>
      <a:srgbClr val="5B8F22"/>
    </a:accent1>
    <a:accent2>
      <a:srgbClr val="144281"/>
    </a:accent2>
    <a:accent3>
      <a:srgbClr val="EBB700"/>
    </a:accent3>
    <a:accent4>
      <a:srgbClr val="9EC3DE"/>
    </a:accent4>
    <a:accent5>
      <a:srgbClr val="E37522"/>
    </a:accent5>
    <a:accent6>
      <a:srgbClr val="B2B2B2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libraries">
    <a:dk1>
      <a:srgbClr val="39275B"/>
    </a:dk1>
    <a:lt1>
      <a:srgbClr val="FFFAD7"/>
    </a:lt1>
    <a:dk2>
      <a:srgbClr val="144281"/>
    </a:dk2>
    <a:lt2>
      <a:srgbClr val="EAEAEA"/>
    </a:lt2>
    <a:accent1>
      <a:srgbClr val="5B8F22"/>
    </a:accent1>
    <a:accent2>
      <a:srgbClr val="144281"/>
    </a:accent2>
    <a:accent3>
      <a:srgbClr val="EBB700"/>
    </a:accent3>
    <a:accent4>
      <a:srgbClr val="9EC3DE"/>
    </a:accent4>
    <a:accent5>
      <a:srgbClr val="E37522"/>
    </a:accent5>
    <a:accent6>
      <a:srgbClr val="B2B2B2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libraries">
    <a:dk1>
      <a:srgbClr val="39275B"/>
    </a:dk1>
    <a:lt1>
      <a:srgbClr val="FFFAD7"/>
    </a:lt1>
    <a:dk2>
      <a:srgbClr val="144281"/>
    </a:dk2>
    <a:lt2>
      <a:srgbClr val="EAEAEA"/>
    </a:lt2>
    <a:accent1>
      <a:srgbClr val="5B8F22"/>
    </a:accent1>
    <a:accent2>
      <a:srgbClr val="144281"/>
    </a:accent2>
    <a:accent3>
      <a:srgbClr val="EBB700"/>
    </a:accent3>
    <a:accent4>
      <a:srgbClr val="9EC3DE"/>
    </a:accent4>
    <a:accent5>
      <a:srgbClr val="E37522"/>
    </a:accent5>
    <a:accent6>
      <a:srgbClr val="B2B2B2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libraries">
    <a:dk1>
      <a:srgbClr val="39275B"/>
    </a:dk1>
    <a:lt1>
      <a:srgbClr val="FFFAD7"/>
    </a:lt1>
    <a:dk2>
      <a:srgbClr val="144281"/>
    </a:dk2>
    <a:lt2>
      <a:srgbClr val="EAEAEA"/>
    </a:lt2>
    <a:accent1>
      <a:srgbClr val="5B8F22"/>
    </a:accent1>
    <a:accent2>
      <a:srgbClr val="144281"/>
    </a:accent2>
    <a:accent3>
      <a:srgbClr val="EBB700"/>
    </a:accent3>
    <a:accent4>
      <a:srgbClr val="9EC3DE"/>
    </a:accent4>
    <a:accent5>
      <a:srgbClr val="E37522"/>
    </a:accent5>
    <a:accent6>
      <a:srgbClr val="B2B2B2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libraries">
    <a:dk1>
      <a:srgbClr val="39275B"/>
    </a:dk1>
    <a:lt1>
      <a:srgbClr val="FFFAD7"/>
    </a:lt1>
    <a:dk2>
      <a:srgbClr val="144281"/>
    </a:dk2>
    <a:lt2>
      <a:srgbClr val="EAEAEA"/>
    </a:lt2>
    <a:accent1>
      <a:srgbClr val="5B8F22"/>
    </a:accent1>
    <a:accent2>
      <a:srgbClr val="144281"/>
    </a:accent2>
    <a:accent3>
      <a:srgbClr val="EBB700"/>
    </a:accent3>
    <a:accent4>
      <a:srgbClr val="9EC3DE"/>
    </a:accent4>
    <a:accent5>
      <a:srgbClr val="E37522"/>
    </a:accent5>
    <a:accent6>
      <a:srgbClr val="B2B2B2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libraries">
    <a:dk1>
      <a:srgbClr val="39275B"/>
    </a:dk1>
    <a:lt1>
      <a:srgbClr val="FFFAD7"/>
    </a:lt1>
    <a:dk2>
      <a:srgbClr val="144281"/>
    </a:dk2>
    <a:lt2>
      <a:srgbClr val="EAEAEA"/>
    </a:lt2>
    <a:accent1>
      <a:srgbClr val="5B8F22"/>
    </a:accent1>
    <a:accent2>
      <a:srgbClr val="144281"/>
    </a:accent2>
    <a:accent3>
      <a:srgbClr val="EBB700"/>
    </a:accent3>
    <a:accent4>
      <a:srgbClr val="9EC3DE"/>
    </a:accent4>
    <a:accent5>
      <a:srgbClr val="E37522"/>
    </a:accent5>
    <a:accent6>
      <a:srgbClr val="B2B2B2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</TotalTime>
  <Words>47</Words>
  <Application>Microsoft Office PowerPoint</Application>
  <PresentationFormat>On-screen Show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uwlibraries3</vt:lpstr>
      <vt:lpstr>Literature reviews: strategies and sources </vt:lpstr>
      <vt:lpstr>What is a  literature  review?</vt:lpstr>
      <vt:lpstr>Slide 3</vt:lpstr>
      <vt:lpstr>Strategies</vt:lpstr>
      <vt:lpstr>Map out your topic</vt:lpstr>
      <vt:lpstr>Slide 6</vt:lpstr>
      <vt:lpstr>Who has already done the work for you?</vt:lpstr>
      <vt:lpstr>guides.lib.washington.edu/ dplitreview</vt:lpstr>
      <vt:lpstr>Choose a boutique database</vt:lpstr>
      <vt:lpstr>Slide 10</vt:lpstr>
    </vt:vector>
  </TitlesOfParts>
  <Company>University of Washington Libraries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University of Washington</dc:creator>
  <cp:lastModifiedBy>UW Library User</cp:lastModifiedBy>
  <cp:revision>33</cp:revision>
  <dcterms:created xsi:type="dcterms:W3CDTF">2011-09-22T18:01:24Z</dcterms:created>
  <dcterms:modified xsi:type="dcterms:W3CDTF">2012-06-27T18:43:47Z</dcterms:modified>
</cp:coreProperties>
</file>